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Glacial Indifference Bold" panose="020B0604020202020204" charset="0"/>
      <p:regular r:id="rId19"/>
    </p:embeddedFont>
    <p:embeddedFont>
      <p:font typeface="HK Grotesk" panose="020B0604020202020204" charset="0"/>
      <p:regular r:id="rId20"/>
    </p:embeddedFont>
    <p:embeddedFont>
      <p:font typeface="HK Grotesk Bold Italics" panose="020B0604020202020204" charset="0"/>
      <p:regular r:id="rId21"/>
    </p:embeddedFont>
    <p:embeddedFont>
      <p:font typeface="HK Grotesk Italics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442877" y="-2944665"/>
            <a:ext cx="9611327" cy="13560956"/>
          </a:xfrm>
          <a:custGeom>
            <a:avLst/>
            <a:gdLst/>
            <a:ahLst/>
            <a:cxnLst/>
            <a:rect l="l" t="t" r="r" b="b"/>
            <a:pathLst>
              <a:path w="9611327" h="13560956">
                <a:moveTo>
                  <a:pt x="0" y="0"/>
                </a:moveTo>
                <a:lnTo>
                  <a:pt x="9611327" y="0"/>
                </a:lnTo>
                <a:lnTo>
                  <a:pt x="9611327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243404" y="6414887"/>
            <a:ext cx="7801192" cy="561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Artificial Intelligence and Data Science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716061" y="962025"/>
            <a:ext cx="4855878" cy="5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i="1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Presentation 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625289" y="2403321"/>
            <a:ext cx="9428915" cy="2254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32"/>
              </a:lnSpc>
            </a:pPr>
            <a:r>
              <a:rPr lang="en-US" sz="7816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 STAR PATH </a:t>
            </a:r>
          </a:p>
          <a:p>
            <a:pPr algn="ctr">
              <a:lnSpc>
                <a:spcPts val="8832"/>
              </a:lnSpc>
            </a:pPr>
            <a:r>
              <a:rPr lang="en-US" sz="7816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FINDING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716061" y="8734425"/>
            <a:ext cx="4855878" cy="5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1" i="1" dirty="0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Department of AI&amp;DS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V="1">
            <a:off x="6205750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127737" y="3332956"/>
            <a:ext cx="11080458" cy="4184987"/>
          </a:xfrm>
          <a:custGeom>
            <a:avLst/>
            <a:gdLst/>
            <a:ahLst/>
            <a:cxnLst/>
            <a:rect l="l" t="t" r="r" b="b"/>
            <a:pathLst>
              <a:path w="11080458" h="4184987">
                <a:moveTo>
                  <a:pt x="0" y="0"/>
                </a:moveTo>
                <a:lnTo>
                  <a:pt x="11080458" y="0"/>
                </a:lnTo>
                <a:lnTo>
                  <a:pt x="11080458" y="4184987"/>
                </a:lnTo>
                <a:lnTo>
                  <a:pt x="0" y="41849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359543" y="529952"/>
            <a:ext cx="7103388" cy="1045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140"/>
              </a:lnSpc>
            </a:pPr>
            <a:r>
              <a:rPr lang="en-US" sz="720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CODE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937854" y="1748430"/>
            <a:ext cx="7350146" cy="1471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29"/>
              </a:lnSpc>
            </a:pPr>
            <a:r>
              <a:rPr lang="en-US" sz="2807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2. Heuristic Function</a:t>
            </a:r>
          </a:p>
          <a:p>
            <a:pPr algn="just">
              <a:lnSpc>
                <a:spcPts val="3929"/>
              </a:lnSpc>
            </a:pPr>
            <a:r>
              <a:rPr lang="en-US" sz="2807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Uses Manhattan Distance for path estimation.</a:t>
            </a:r>
          </a:p>
          <a:p>
            <a:pPr algn="just">
              <a:lnSpc>
                <a:spcPts val="3929"/>
              </a:lnSpc>
            </a:pPr>
            <a:endParaRPr lang="en-US" sz="2807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V="1">
            <a:off x="6205750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43791" y="2386958"/>
            <a:ext cx="15397966" cy="6871342"/>
          </a:xfrm>
          <a:custGeom>
            <a:avLst/>
            <a:gdLst/>
            <a:ahLst/>
            <a:cxnLst/>
            <a:rect l="l" t="t" r="r" b="b"/>
            <a:pathLst>
              <a:path w="15397966" h="6871342">
                <a:moveTo>
                  <a:pt x="0" y="0"/>
                </a:moveTo>
                <a:lnTo>
                  <a:pt x="15397965" y="0"/>
                </a:lnTo>
                <a:lnTo>
                  <a:pt x="15397965" y="6871342"/>
                </a:lnTo>
                <a:lnTo>
                  <a:pt x="0" y="68713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359543" y="529952"/>
            <a:ext cx="7103388" cy="1045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140"/>
              </a:lnSpc>
            </a:pPr>
            <a:r>
              <a:rPr lang="en-US" sz="720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CODE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937854" y="1748430"/>
            <a:ext cx="7350146" cy="1471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29"/>
              </a:lnSpc>
            </a:pPr>
            <a:r>
              <a:rPr lang="en-US" sz="2807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3. Algorithm Execution</a:t>
            </a:r>
          </a:p>
          <a:p>
            <a:pPr algn="just">
              <a:lnSpc>
                <a:spcPts val="3929"/>
              </a:lnSpc>
            </a:pPr>
            <a:r>
              <a:rPr lang="en-US" sz="2807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      Implements A* using PriorityQueue.</a:t>
            </a:r>
          </a:p>
          <a:p>
            <a:pPr algn="just">
              <a:lnSpc>
                <a:spcPts val="3929"/>
              </a:lnSpc>
            </a:pPr>
            <a:endParaRPr lang="en-US" sz="2807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V="1">
            <a:off x="6205750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393944" y="3484925"/>
            <a:ext cx="8937994" cy="4952132"/>
          </a:xfrm>
          <a:custGeom>
            <a:avLst/>
            <a:gdLst/>
            <a:ahLst/>
            <a:cxnLst/>
            <a:rect l="l" t="t" r="r" b="b"/>
            <a:pathLst>
              <a:path w="8937994" h="4952132">
                <a:moveTo>
                  <a:pt x="0" y="0"/>
                </a:moveTo>
                <a:lnTo>
                  <a:pt x="8937994" y="0"/>
                </a:lnTo>
                <a:lnTo>
                  <a:pt x="8937994" y="4952132"/>
                </a:lnTo>
                <a:lnTo>
                  <a:pt x="0" y="49521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359543" y="529952"/>
            <a:ext cx="7103388" cy="1045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140"/>
              </a:lnSpc>
            </a:pPr>
            <a:r>
              <a:rPr lang="en-US" sz="720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CODE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627064" y="1508348"/>
            <a:ext cx="4937911" cy="1967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29"/>
              </a:lnSpc>
            </a:pPr>
            <a:r>
              <a:rPr lang="en-US" sz="2807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4. Visualization</a:t>
            </a:r>
          </a:p>
          <a:p>
            <a:pPr algn="just">
              <a:lnSpc>
                <a:spcPts val="3929"/>
              </a:lnSpc>
            </a:pPr>
            <a:r>
              <a:rPr lang="en-US" sz="2807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     Uses Pygame to display the </a:t>
            </a:r>
          </a:p>
          <a:p>
            <a:pPr algn="just">
              <a:lnSpc>
                <a:spcPts val="3929"/>
              </a:lnSpc>
            </a:pPr>
            <a:r>
              <a:rPr lang="en-US" sz="2807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      pathfinding process.</a:t>
            </a:r>
          </a:p>
          <a:p>
            <a:pPr algn="just">
              <a:lnSpc>
                <a:spcPts val="3929"/>
              </a:lnSpc>
            </a:pPr>
            <a:endParaRPr lang="en-US" sz="2807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V="1">
            <a:off x="6205750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28700" y="4418403"/>
            <a:ext cx="6585094" cy="1706687"/>
          </a:xfrm>
          <a:custGeom>
            <a:avLst/>
            <a:gdLst/>
            <a:ahLst/>
            <a:cxnLst/>
            <a:rect l="l" t="t" r="r" b="b"/>
            <a:pathLst>
              <a:path w="6585094" h="1706687">
                <a:moveTo>
                  <a:pt x="0" y="0"/>
                </a:moveTo>
                <a:lnTo>
                  <a:pt x="6585094" y="0"/>
                </a:lnTo>
                <a:lnTo>
                  <a:pt x="6585094" y="1706687"/>
                </a:lnTo>
                <a:lnTo>
                  <a:pt x="0" y="17066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022942" y="4384257"/>
            <a:ext cx="6100015" cy="1824677"/>
          </a:xfrm>
          <a:custGeom>
            <a:avLst/>
            <a:gdLst/>
            <a:ahLst/>
            <a:cxnLst/>
            <a:rect l="l" t="t" r="r" b="b"/>
            <a:pathLst>
              <a:path w="6100015" h="1824677">
                <a:moveTo>
                  <a:pt x="0" y="0"/>
                </a:moveTo>
                <a:lnTo>
                  <a:pt x="6100014" y="0"/>
                </a:lnTo>
                <a:lnTo>
                  <a:pt x="6100014" y="1824677"/>
                </a:lnTo>
                <a:lnTo>
                  <a:pt x="0" y="18246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2865761" y="529952"/>
            <a:ext cx="7103388" cy="1045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140"/>
              </a:lnSpc>
            </a:pPr>
            <a:r>
              <a:rPr lang="en-US" sz="720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OUTPUTS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541502" y="6314337"/>
            <a:ext cx="3559490" cy="606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09"/>
              </a:lnSpc>
            </a:pPr>
            <a:r>
              <a:rPr lang="en-US" sz="350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(a) Pre-condition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210366" y="6412121"/>
            <a:ext cx="2134079" cy="606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09"/>
              </a:lnSpc>
            </a:pPr>
            <a:r>
              <a:rPr lang="en-US" sz="350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(b) Output</a:t>
            </a:r>
          </a:p>
        </p:txBody>
      </p:sp>
      <p:sp>
        <p:nvSpPr>
          <p:cNvPr id="9" name="AutoShape 9"/>
          <p:cNvSpPr/>
          <p:nvPr/>
        </p:nvSpPr>
        <p:spPr>
          <a:xfrm flipV="1">
            <a:off x="8045895" y="5296596"/>
            <a:ext cx="2576273" cy="39470"/>
          </a:xfrm>
          <a:prstGeom prst="line">
            <a:avLst/>
          </a:prstGeom>
          <a:ln w="228600" cap="flat">
            <a:gradFill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arrow" w="med" len="sm"/>
          </a:ln>
        </p:spPr>
      </p:sp>
      <p:sp>
        <p:nvSpPr>
          <p:cNvPr id="10" name="TextBox 10"/>
          <p:cNvSpPr txBox="1"/>
          <p:nvPr/>
        </p:nvSpPr>
        <p:spPr>
          <a:xfrm>
            <a:off x="6537301" y="7289735"/>
            <a:ext cx="5213397" cy="606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09"/>
              </a:lnSpc>
            </a:pPr>
            <a:r>
              <a:rPr lang="en-US" sz="350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Fig1. Path without barriers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 flipV="1">
            <a:off x="8046468" y="4989744"/>
            <a:ext cx="2576273" cy="39470"/>
          </a:xfrm>
          <a:prstGeom prst="line">
            <a:avLst/>
          </a:prstGeom>
          <a:ln w="228600" cap="flat">
            <a:gradFill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arrow" w="med" len="sm"/>
          </a:ln>
        </p:spPr>
      </p:sp>
      <p:sp>
        <p:nvSpPr>
          <p:cNvPr id="4" name="Freeform 4"/>
          <p:cNvSpPr/>
          <p:nvPr/>
        </p:nvSpPr>
        <p:spPr>
          <a:xfrm>
            <a:off x="1102029" y="3260879"/>
            <a:ext cx="6438436" cy="2882663"/>
          </a:xfrm>
          <a:custGeom>
            <a:avLst/>
            <a:gdLst/>
            <a:ahLst/>
            <a:cxnLst/>
            <a:rect l="l" t="t" r="r" b="b"/>
            <a:pathLst>
              <a:path w="6438436" h="2882663">
                <a:moveTo>
                  <a:pt x="0" y="0"/>
                </a:moveTo>
                <a:lnTo>
                  <a:pt x="6438436" y="0"/>
                </a:lnTo>
                <a:lnTo>
                  <a:pt x="6438436" y="2882663"/>
                </a:lnTo>
                <a:lnTo>
                  <a:pt x="0" y="28826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128745" y="3260879"/>
            <a:ext cx="6130555" cy="3065221"/>
          </a:xfrm>
          <a:custGeom>
            <a:avLst/>
            <a:gdLst/>
            <a:ahLst/>
            <a:cxnLst/>
            <a:rect l="l" t="t" r="r" b="b"/>
            <a:pathLst>
              <a:path w="6130555" h="3065221">
                <a:moveTo>
                  <a:pt x="0" y="0"/>
                </a:moveTo>
                <a:lnTo>
                  <a:pt x="6130555" y="0"/>
                </a:lnTo>
                <a:lnTo>
                  <a:pt x="6130555" y="3065221"/>
                </a:lnTo>
                <a:lnTo>
                  <a:pt x="0" y="30652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664" b="-2664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2865761" y="529952"/>
            <a:ext cx="7103388" cy="1045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140"/>
              </a:lnSpc>
            </a:pPr>
            <a:r>
              <a:rPr lang="en-US" sz="720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OUTPUTS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537301" y="7289735"/>
            <a:ext cx="5213397" cy="606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09"/>
              </a:lnSpc>
            </a:pPr>
            <a:r>
              <a:rPr lang="en-US" sz="350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Fig2. Path with barriers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210366" y="6412121"/>
            <a:ext cx="2134079" cy="606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09"/>
              </a:lnSpc>
            </a:pPr>
            <a:r>
              <a:rPr lang="en-US" sz="350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(b) Output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541502" y="6314337"/>
            <a:ext cx="3559490" cy="606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09"/>
              </a:lnSpc>
            </a:pPr>
            <a:r>
              <a:rPr lang="en-US" sz="350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(a) Pre-condition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 flipV="1">
            <a:off x="8046468" y="4989744"/>
            <a:ext cx="2576273" cy="39470"/>
          </a:xfrm>
          <a:prstGeom prst="line">
            <a:avLst/>
          </a:prstGeom>
          <a:ln w="228600" cap="flat">
            <a:gradFill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arrow" w="med" len="sm"/>
          </a:ln>
        </p:spPr>
      </p:sp>
      <p:sp>
        <p:nvSpPr>
          <p:cNvPr id="4" name="Freeform 4"/>
          <p:cNvSpPr/>
          <p:nvPr/>
        </p:nvSpPr>
        <p:spPr>
          <a:xfrm>
            <a:off x="1204322" y="3058378"/>
            <a:ext cx="6487117" cy="3340865"/>
          </a:xfrm>
          <a:custGeom>
            <a:avLst/>
            <a:gdLst/>
            <a:ahLst/>
            <a:cxnLst/>
            <a:rect l="l" t="t" r="r" b="b"/>
            <a:pathLst>
              <a:path w="6487117" h="3340865">
                <a:moveTo>
                  <a:pt x="0" y="0"/>
                </a:moveTo>
                <a:lnTo>
                  <a:pt x="6487117" y="0"/>
                </a:lnTo>
                <a:lnTo>
                  <a:pt x="6487117" y="3340865"/>
                </a:lnTo>
                <a:lnTo>
                  <a:pt x="0" y="33408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106010" y="3058378"/>
            <a:ext cx="6573487" cy="3689369"/>
          </a:xfrm>
          <a:custGeom>
            <a:avLst/>
            <a:gdLst/>
            <a:ahLst/>
            <a:cxnLst/>
            <a:rect l="l" t="t" r="r" b="b"/>
            <a:pathLst>
              <a:path w="6573487" h="3689369">
                <a:moveTo>
                  <a:pt x="0" y="0"/>
                </a:moveTo>
                <a:lnTo>
                  <a:pt x="6573486" y="0"/>
                </a:lnTo>
                <a:lnTo>
                  <a:pt x="6573486" y="3689369"/>
                </a:lnTo>
                <a:lnTo>
                  <a:pt x="0" y="36893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2865761" y="529952"/>
            <a:ext cx="7103388" cy="1045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140"/>
              </a:lnSpc>
            </a:pPr>
            <a:r>
              <a:rPr lang="en-US" sz="720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OUTPUTS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926410" y="8092159"/>
            <a:ext cx="6435179" cy="606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09"/>
              </a:lnSpc>
            </a:pPr>
            <a:r>
              <a:rPr lang="en-US" sz="350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Fig3. Path with complex barriers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226030" y="6942168"/>
            <a:ext cx="2134079" cy="606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09"/>
              </a:lnSpc>
            </a:pPr>
            <a:r>
              <a:rPr lang="en-US" sz="350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(b) Output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541502" y="6942168"/>
            <a:ext cx="3559490" cy="606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09"/>
              </a:lnSpc>
            </a:pPr>
            <a:r>
              <a:rPr lang="en-US" sz="350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(a) Pre-condition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 flipV="1">
            <a:off x="8046468" y="4989744"/>
            <a:ext cx="2576273" cy="39470"/>
          </a:xfrm>
          <a:prstGeom prst="line">
            <a:avLst/>
          </a:prstGeom>
          <a:ln w="228600" cap="flat">
            <a:gradFill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arrow" w="med" len="sm"/>
          </a:ln>
        </p:spPr>
      </p:sp>
      <p:sp>
        <p:nvSpPr>
          <p:cNvPr id="4" name="Freeform 4"/>
          <p:cNvSpPr/>
          <p:nvPr/>
        </p:nvSpPr>
        <p:spPr>
          <a:xfrm>
            <a:off x="591181" y="3564959"/>
            <a:ext cx="7270545" cy="3157083"/>
          </a:xfrm>
          <a:custGeom>
            <a:avLst/>
            <a:gdLst/>
            <a:ahLst/>
            <a:cxnLst/>
            <a:rect l="l" t="t" r="r" b="b"/>
            <a:pathLst>
              <a:path w="7270545" h="3157083">
                <a:moveTo>
                  <a:pt x="0" y="0"/>
                </a:moveTo>
                <a:lnTo>
                  <a:pt x="7270545" y="0"/>
                </a:lnTo>
                <a:lnTo>
                  <a:pt x="7270545" y="3157082"/>
                </a:lnTo>
                <a:lnTo>
                  <a:pt x="0" y="31570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157688" y="3390485"/>
            <a:ext cx="6101612" cy="3506031"/>
          </a:xfrm>
          <a:custGeom>
            <a:avLst/>
            <a:gdLst/>
            <a:ahLst/>
            <a:cxnLst/>
            <a:rect l="l" t="t" r="r" b="b"/>
            <a:pathLst>
              <a:path w="6101612" h="3506031">
                <a:moveTo>
                  <a:pt x="0" y="0"/>
                </a:moveTo>
                <a:lnTo>
                  <a:pt x="6101612" y="0"/>
                </a:lnTo>
                <a:lnTo>
                  <a:pt x="6101612" y="3506030"/>
                </a:lnTo>
                <a:lnTo>
                  <a:pt x="0" y="35060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013236" y="5992972"/>
            <a:ext cx="2559666" cy="729069"/>
          </a:xfrm>
          <a:custGeom>
            <a:avLst/>
            <a:gdLst/>
            <a:ahLst/>
            <a:cxnLst/>
            <a:rect l="l" t="t" r="r" b="b"/>
            <a:pathLst>
              <a:path w="2559666" h="729069">
                <a:moveTo>
                  <a:pt x="0" y="0"/>
                </a:moveTo>
                <a:lnTo>
                  <a:pt x="2559666" y="0"/>
                </a:lnTo>
                <a:lnTo>
                  <a:pt x="2559666" y="729069"/>
                </a:lnTo>
                <a:lnTo>
                  <a:pt x="0" y="7290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2865761" y="529952"/>
            <a:ext cx="7103388" cy="1045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140"/>
              </a:lnSpc>
            </a:pPr>
            <a:r>
              <a:rPr lang="en-US" sz="720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OUTPUTS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496678" y="8091340"/>
            <a:ext cx="5294645" cy="606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09"/>
              </a:lnSpc>
            </a:pPr>
            <a:r>
              <a:rPr lang="en-US" sz="350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Fig4. Path with no solution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226030" y="6942168"/>
            <a:ext cx="2134079" cy="606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09"/>
              </a:lnSpc>
            </a:pPr>
            <a:r>
              <a:rPr lang="en-US" sz="350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(b) Output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541502" y="6942168"/>
            <a:ext cx="3559490" cy="606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09"/>
              </a:lnSpc>
            </a:pPr>
            <a:r>
              <a:rPr lang="en-US" sz="350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(a) Pre-condition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338336" y="-3273956"/>
            <a:ext cx="9611327" cy="13560956"/>
          </a:xfrm>
          <a:custGeom>
            <a:avLst/>
            <a:gdLst/>
            <a:ahLst/>
            <a:cxnLst/>
            <a:rect l="l" t="t" r="r" b="b"/>
            <a:pathLst>
              <a:path w="9611327" h="13560956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133757" y="2329400"/>
            <a:ext cx="7801192" cy="555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FOR YOUR ATTENTION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651632" y="945041"/>
            <a:ext cx="8984736" cy="1451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sz="10006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YOU!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133757" y="5076825"/>
            <a:ext cx="7801192" cy="3412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KANAK TAGDE - 042</a:t>
            </a:r>
          </a:p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KSHITIJ WASULE - 045</a:t>
            </a:r>
          </a:p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MUKUL AWARE - 046</a:t>
            </a:r>
          </a:p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PRAJWAL GHUTKE - 051</a:t>
            </a:r>
          </a:p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RITESH BURANGE - 054</a:t>
            </a:r>
          </a:p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RUGVED PISE - 056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2123168" y="-2104118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9267916" y="1028700"/>
            <a:ext cx="8229600" cy="8229600"/>
            <a:chOff x="0" y="0"/>
            <a:chExt cx="14840029" cy="14840029"/>
          </a:xfrm>
        </p:grpSpPr>
        <p:sp>
          <p:nvSpPr>
            <p:cNvPr id="5" name="Freeform 5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24712" r="-24712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028700" y="2058320"/>
            <a:ext cx="5149316" cy="795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47"/>
              </a:lnSpc>
            </a:pPr>
            <a:r>
              <a:rPr lang="en-US" sz="5440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A* ALGORITHM     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38225" y="4790070"/>
            <a:ext cx="7899970" cy="3134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7"/>
              </a:lnSpc>
            </a:pP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The A* (A-star) algorithm is a widely used pathfinding algorithm in AI that efficiently finds the shortest path between two points by combining the actual cost of a path with a heuristic estimate of the remaining cost to the goal.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144000" y="1148690"/>
            <a:ext cx="8115300" cy="7989621"/>
          </a:xfrm>
          <a:custGeom>
            <a:avLst/>
            <a:gdLst/>
            <a:ahLst/>
            <a:cxnLst/>
            <a:rect l="l" t="t" r="r" b="b"/>
            <a:pathLst>
              <a:path w="8115300" h="7989621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658746" y="1186790"/>
            <a:ext cx="6142093" cy="1044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114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GOAL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922580"/>
            <a:ext cx="7402185" cy="543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The goal of this project is to implement the A algorithm* for efficient pathfinding by: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Finding the shortest and optimal path to the goal.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Analyzing its performance in various environments.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Comparing it with other pathfinding techniques.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Exploring optimizations to enhance efficiency and adaptability.</a:t>
            </a:r>
          </a:p>
          <a:p>
            <a:pPr algn="l">
              <a:lnSpc>
                <a:spcPts val="3919"/>
              </a:lnSpc>
            </a:pPr>
            <a:endParaRPr lang="en-US" sz="2799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V="1">
            <a:off x="5896882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096707" flipH="1">
            <a:off x="2290085" y="1028700"/>
            <a:ext cx="4956202" cy="8229600"/>
          </a:xfrm>
          <a:custGeom>
            <a:avLst/>
            <a:gdLst/>
            <a:ahLst/>
            <a:cxnLst/>
            <a:rect l="l" t="t" r="r" b="b"/>
            <a:pathLst>
              <a:path w="4956202" h="8229600">
                <a:moveTo>
                  <a:pt x="4956202" y="0"/>
                </a:moveTo>
                <a:lnTo>
                  <a:pt x="0" y="0"/>
                </a:lnTo>
                <a:lnTo>
                  <a:pt x="0" y="8229600"/>
                </a:lnTo>
                <a:lnTo>
                  <a:pt x="4956202" y="8229600"/>
                </a:lnTo>
                <a:lnTo>
                  <a:pt x="4956202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965684" y="1066800"/>
            <a:ext cx="8609735" cy="943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323"/>
              </a:lnSpc>
            </a:pPr>
            <a:r>
              <a:rPr lang="en-US" sz="6480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PROBLEM STATEMENT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144000" y="2998727"/>
            <a:ext cx="7605700" cy="5570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1703" lvl="1" indent="-340852" algn="l">
              <a:lnSpc>
                <a:spcPts val="4420"/>
              </a:lnSpc>
              <a:buFont typeface="Arial"/>
              <a:buChar char="•"/>
            </a:pPr>
            <a:r>
              <a:rPr lang="en-US" sz="3157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Finding the shortest and most efficient path is crucial in navigation, robotics, and gaming.</a:t>
            </a:r>
          </a:p>
          <a:p>
            <a:pPr algn="l">
              <a:lnSpc>
                <a:spcPts val="4420"/>
              </a:lnSpc>
            </a:pPr>
            <a:endParaRPr lang="en-US" sz="3157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marL="681703" lvl="1" indent="-340852" algn="l">
              <a:lnSpc>
                <a:spcPts val="4420"/>
              </a:lnSpc>
              <a:buFont typeface="Arial"/>
              <a:buChar char="•"/>
            </a:pPr>
            <a:r>
              <a:rPr lang="en-US" sz="3157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The A algorithm* helps solve this by using a heuristic-based search method.</a:t>
            </a:r>
          </a:p>
          <a:p>
            <a:pPr algn="l">
              <a:lnSpc>
                <a:spcPts val="4420"/>
              </a:lnSpc>
            </a:pPr>
            <a:endParaRPr lang="en-US" sz="3157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marL="681703" lvl="1" indent="-340852" algn="l">
              <a:lnSpc>
                <a:spcPts val="4420"/>
              </a:lnSpc>
              <a:buFont typeface="Arial"/>
              <a:buChar char="•"/>
            </a:pPr>
            <a:r>
              <a:rPr lang="en-US" sz="3157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This project implements A to test, analyze, and optimize its performance.*</a:t>
            </a:r>
          </a:p>
          <a:p>
            <a:pPr algn="l">
              <a:lnSpc>
                <a:spcPts val="4420"/>
              </a:lnSpc>
            </a:pPr>
            <a:endParaRPr lang="en-US" sz="3157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 override="childStyle">
                                        <p:cTn id="1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normal"/>
                                          </p:val>
                                        </p:tav>
                                        <p:tav tm="50000">
                                          <p:val>
                                            <p:strVal val="bold"/>
                                          </p:val>
                                        </p:tav>
                                        <p:tav tm="60000">
                                          <p:val>
                                            <p:strVal val="normal"/>
                                          </p:val>
                                        </p:tav>
                                        <p:tav tm="100000">
                                          <p:val>
                                            <p:strVal val="normal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V="1">
            <a:off x="6137618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110709" y="98525"/>
            <a:ext cx="6066582" cy="10089950"/>
          </a:xfrm>
          <a:custGeom>
            <a:avLst/>
            <a:gdLst/>
            <a:ahLst/>
            <a:cxnLst/>
            <a:rect l="l" t="t" r="r" b="b"/>
            <a:pathLst>
              <a:path w="6066582" h="10089950">
                <a:moveTo>
                  <a:pt x="0" y="0"/>
                </a:moveTo>
                <a:lnTo>
                  <a:pt x="6066582" y="0"/>
                </a:lnTo>
                <a:lnTo>
                  <a:pt x="6066582" y="10089950"/>
                </a:lnTo>
                <a:lnTo>
                  <a:pt x="0" y="100899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3161334" y="456062"/>
            <a:ext cx="4514897" cy="823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329"/>
              </a:lnSpc>
            </a:pPr>
            <a:r>
              <a:rPr lang="en-US" sz="5601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FLOW CHART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34140" y="1409750"/>
            <a:ext cx="15967868" cy="8431352"/>
          </a:xfrm>
          <a:custGeom>
            <a:avLst/>
            <a:gdLst/>
            <a:ahLst/>
            <a:cxnLst/>
            <a:rect l="l" t="t" r="r" b="b"/>
            <a:pathLst>
              <a:path w="15967868" h="8431352">
                <a:moveTo>
                  <a:pt x="0" y="0"/>
                </a:moveTo>
                <a:lnTo>
                  <a:pt x="15967868" y="0"/>
                </a:lnTo>
                <a:lnTo>
                  <a:pt x="15967868" y="8431353"/>
                </a:lnTo>
                <a:lnTo>
                  <a:pt x="0" y="84313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7486" b="-9725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734605" y="3500345"/>
            <a:ext cx="3730480" cy="1044534"/>
          </a:xfrm>
          <a:custGeom>
            <a:avLst/>
            <a:gdLst/>
            <a:ahLst/>
            <a:cxnLst/>
            <a:rect l="l" t="t" r="r" b="b"/>
            <a:pathLst>
              <a:path w="3730480" h="1044534">
                <a:moveTo>
                  <a:pt x="0" y="0"/>
                </a:moveTo>
                <a:lnTo>
                  <a:pt x="3730480" y="0"/>
                </a:lnTo>
                <a:lnTo>
                  <a:pt x="3730480" y="1044535"/>
                </a:lnTo>
                <a:lnTo>
                  <a:pt x="0" y="10445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209058" y="6658071"/>
            <a:ext cx="1702888" cy="1702888"/>
          </a:xfrm>
          <a:custGeom>
            <a:avLst/>
            <a:gdLst/>
            <a:ahLst/>
            <a:cxnLst/>
            <a:rect l="l" t="t" r="r" b="b"/>
            <a:pathLst>
              <a:path w="1702888" h="1702888">
                <a:moveTo>
                  <a:pt x="0" y="0"/>
                </a:moveTo>
                <a:lnTo>
                  <a:pt x="1702888" y="0"/>
                </a:lnTo>
                <a:lnTo>
                  <a:pt x="1702888" y="1702888"/>
                </a:lnTo>
                <a:lnTo>
                  <a:pt x="0" y="17028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607592" y="3563353"/>
            <a:ext cx="4612789" cy="2450544"/>
          </a:xfrm>
          <a:custGeom>
            <a:avLst/>
            <a:gdLst/>
            <a:ahLst/>
            <a:cxnLst/>
            <a:rect l="l" t="t" r="r" b="b"/>
            <a:pathLst>
              <a:path w="4612789" h="2450544">
                <a:moveTo>
                  <a:pt x="0" y="0"/>
                </a:moveTo>
                <a:lnTo>
                  <a:pt x="4612789" y="0"/>
                </a:lnTo>
                <a:lnTo>
                  <a:pt x="4612789" y="2450544"/>
                </a:lnTo>
                <a:lnTo>
                  <a:pt x="0" y="245054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438279" y="2977081"/>
            <a:ext cx="6323131" cy="852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3"/>
              </a:lnSpc>
            </a:pPr>
            <a:r>
              <a:rPr lang="en-US" sz="245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Pygame: Visualization and grid rendering</a:t>
            </a:r>
          </a:p>
          <a:p>
            <a:pPr algn="ctr">
              <a:lnSpc>
                <a:spcPts val="3433"/>
              </a:lnSpc>
            </a:pPr>
            <a:endParaRPr lang="en-US" sz="2452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699163" y="588974"/>
            <a:ext cx="10889675" cy="1272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03"/>
              </a:lnSpc>
            </a:pPr>
            <a:r>
              <a:rPr lang="en-US" sz="8675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LIBRARIES USED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802730" y="6135555"/>
            <a:ext cx="6313180" cy="8515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28"/>
              </a:lnSpc>
            </a:pPr>
            <a:r>
              <a:rPr lang="en-US" sz="244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Math: Used for heuristic calculations.</a:t>
            </a:r>
          </a:p>
          <a:p>
            <a:pPr algn="ctr">
              <a:lnSpc>
                <a:spcPts val="3428"/>
              </a:lnSpc>
            </a:pPr>
            <a:endParaRPr lang="en-US" sz="2448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9226438" y="2907566"/>
            <a:ext cx="7681167" cy="856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10"/>
              </a:lnSpc>
            </a:pPr>
            <a:r>
              <a:rPr lang="en-US" sz="2435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Queue (PriorityQueue): Manages open nodes efficiently.</a:t>
            </a:r>
          </a:p>
          <a:p>
            <a:pPr algn="ctr">
              <a:lnSpc>
                <a:spcPts val="3410"/>
              </a:lnSpc>
            </a:pPr>
            <a:endParaRPr lang="en-US" sz="2435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V="1">
            <a:off x="5887357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14856" y="2167361"/>
            <a:ext cx="4506689" cy="8307260"/>
          </a:xfrm>
          <a:custGeom>
            <a:avLst/>
            <a:gdLst/>
            <a:ahLst/>
            <a:cxnLst/>
            <a:rect l="l" t="t" r="r" b="b"/>
            <a:pathLst>
              <a:path w="4506689" h="8307260">
                <a:moveTo>
                  <a:pt x="4506689" y="0"/>
                </a:moveTo>
                <a:lnTo>
                  <a:pt x="0" y="0"/>
                </a:lnTo>
                <a:lnTo>
                  <a:pt x="0" y="8307260"/>
                </a:lnTo>
                <a:lnTo>
                  <a:pt x="4506689" y="8307260"/>
                </a:lnTo>
                <a:lnTo>
                  <a:pt x="4506689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343572" y="525565"/>
            <a:ext cx="6655149" cy="1044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039"/>
              </a:lnSpc>
            </a:pPr>
            <a:r>
              <a:rPr lang="en-US" sz="7114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ALGORITHM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806077" y="2385934"/>
            <a:ext cx="9218265" cy="6872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60064" lvl="1" indent="-380032" algn="just">
              <a:lnSpc>
                <a:spcPts val="4928"/>
              </a:lnSpc>
              <a:buAutoNum type="arabicPeriod"/>
            </a:pPr>
            <a:r>
              <a:rPr lang="en-US" sz="352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Initialize the grid and define start/end points.</a:t>
            </a:r>
          </a:p>
          <a:p>
            <a:pPr marL="760064" lvl="1" indent="-380032" algn="just">
              <a:lnSpc>
                <a:spcPts val="4928"/>
              </a:lnSpc>
              <a:buAutoNum type="arabicPeriod"/>
            </a:pPr>
            <a:r>
              <a:rPr lang="en-US" sz="352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Use f(n) = g(n) + h(n) to prioritize paths.</a:t>
            </a:r>
          </a:p>
          <a:p>
            <a:pPr marL="760064" lvl="1" indent="-380032" algn="just">
              <a:lnSpc>
                <a:spcPts val="4928"/>
              </a:lnSpc>
              <a:buAutoNum type="arabicPeriod"/>
            </a:pPr>
            <a:r>
              <a:rPr lang="en-US" sz="352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Expand nodes in order of the lowest f(n) value.</a:t>
            </a:r>
          </a:p>
          <a:p>
            <a:pPr marL="760064" lvl="1" indent="-380032" algn="just">
              <a:lnSpc>
                <a:spcPts val="4928"/>
              </a:lnSpc>
              <a:buAutoNum type="arabicPeriod"/>
            </a:pPr>
            <a:r>
              <a:rPr lang="en-US" sz="352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Update neighbors and check for goal completion.</a:t>
            </a:r>
          </a:p>
          <a:p>
            <a:pPr marL="760064" lvl="1" indent="-380032" algn="just">
              <a:lnSpc>
                <a:spcPts val="4928"/>
              </a:lnSpc>
              <a:buAutoNum type="arabicPeriod"/>
            </a:pPr>
            <a:r>
              <a:rPr lang="en-US" sz="352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Reconstruct path once the goal is reached.</a:t>
            </a:r>
          </a:p>
          <a:p>
            <a:pPr marL="760064" lvl="1" indent="-380032" algn="just">
              <a:lnSpc>
                <a:spcPts val="4928"/>
              </a:lnSpc>
              <a:buAutoNum type="arabicPeriod"/>
            </a:pPr>
            <a:r>
              <a:rPr lang="en-US" sz="352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If no path exists, display “Path Not Found” message</a:t>
            </a:r>
          </a:p>
          <a:p>
            <a:pPr algn="just">
              <a:lnSpc>
                <a:spcPts val="4928"/>
              </a:lnSpc>
            </a:pPr>
            <a:endParaRPr lang="en-US" sz="3520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1100591" y="573522"/>
            <a:ext cx="5759509" cy="5759509"/>
            <a:chOff x="0" y="0"/>
            <a:chExt cx="14840029" cy="14840029"/>
          </a:xfrm>
        </p:grpSpPr>
        <p:sp>
          <p:nvSpPr>
            <p:cNvPr id="5" name="Freeform 5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24572" r="-24572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1770544" y="6560322"/>
            <a:ext cx="6157840" cy="2697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43"/>
              </a:lnSpc>
            </a:pPr>
            <a:r>
              <a:rPr lang="en-US" sz="6233" b="1" u="sng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STEP BY STEP EXECUTION GUIDE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79642" y="830985"/>
            <a:ext cx="8561989" cy="90695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3204" lvl="1" indent="-346602" algn="l">
              <a:lnSpc>
                <a:spcPts val="4495"/>
              </a:lnSpc>
              <a:buFont typeface="Arial"/>
              <a:buChar char="•"/>
            </a:pPr>
            <a:r>
              <a:rPr lang="en-US" sz="321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Step 1: Run the Python script.</a:t>
            </a:r>
          </a:p>
          <a:p>
            <a:pPr marL="693204" lvl="1" indent="-346602" algn="l">
              <a:lnSpc>
                <a:spcPts val="4495"/>
              </a:lnSpc>
              <a:buFont typeface="Arial"/>
              <a:buChar char="•"/>
            </a:pPr>
            <a:r>
              <a:rPr lang="en-US" sz="321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Step 2: A window with a grid appears.</a:t>
            </a:r>
          </a:p>
          <a:p>
            <a:pPr marL="693204" lvl="1" indent="-346602" algn="l">
              <a:lnSpc>
                <a:spcPts val="4495"/>
              </a:lnSpc>
              <a:buFont typeface="Arial"/>
              <a:buChar char="•"/>
            </a:pPr>
            <a:r>
              <a:rPr lang="en-US" sz="321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Step 3: Left-click to select the start node.</a:t>
            </a:r>
          </a:p>
          <a:p>
            <a:pPr marL="693204" lvl="1" indent="-346602" algn="l">
              <a:lnSpc>
                <a:spcPts val="4495"/>
              </a:lnSpc>
              <a:buFont typeface="Arial"/>
              <a:buChar char="•"/>
            </a:pPr>
            <a:r>
              <a:rPr lang="en-US" sz="321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Step 4: Left-click again to select the end node.</a:t>
            </a:r>
          </a:p>
          <a:p>
            <a:pPr marL="693204" lvl="1" indent="-346602" algn="l">
              <a:lnSpc>
                <a:spcPts val="4495"/>
              </a:lnSpc>
              <a:buFont typeface="Arial"/>
              <a:buChar char="•"/>
            </a:pPr>
            <a:r>
              <a:rPr lang="en-US" sz="321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Step 5: Left-click to create barriers (obstacles).</a:t>
            </a:r>
          </a:p>
          <a:p>
            <a:pPr marL="693204" lvl="1" indent="-346602" algn="l">
              <a:lnSpc>
                <a:spcPts val="4495"/>
              </a:lnSpc>
              <a:buFont typeface="Arial"/>
              <a:buChar char="•"/>
            </a:pPr>
            <a:r>
              <a:rPr lang="en-US" sz="321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Step 6: Press SPACE to start the A algorithm*.</a:t>
            </a:r>
          </a:p>
          <a:p>
            <a:pPr marL="693204" lvl="1" indent="-346602" algn="l">
              <a:lnSpc>
                <a:spcPts val="4495"/>
              </a:lnSpc>
              <a:buFont typeface="Arial"/>
              <a:buChar char="•"/>
            </a:pPr>
            <a:r>
              <a:rPr lang="en-US" sz="321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Step 7: The algorithm finds and visualizes the shortest path.</a:t>
            </a:r>
          </a:p>
          <a:p>
            <a:pPr marL="693204" lvl="1" indent="-346602" algn="l">
              <a:lnSpc>
                <a:spcPts val="4495"/>
              </a:lnSpc>
              <a:buFont typeface="Arial"/>
              <a:buChar char="•"/>
            </a:pPr>
            <a:r>
              <a:rPr lang="en-US" sz="321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Step 8: If no path is found, a "Path Not Found" message appears.</a:t>
            </a:r>
          </a:p>
          <a:p>
            <a:pPr marL="693204" lvl="1" indent="-346602" algn="l">
              <a:lnSpc>
                <a:spcPts val="4495"/>
              </a:lnSpc>
              <a:buFont typeface="Arial"/>
              <a:buChar char="•"/>
            </a:pPr>
            <a:r>
              <a:rPr lang="en-US" sz="321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Step 9: Press C to clear the grid and restart.</a:t>
            </a:r>
          </a:p>
          <a:p>
            <a:pPr marL="693204" lvl="1" indent="-346602" algn="l">
              <a:lnSpc>
                <a:spcPts val="4495"/>
              </a:lnSpc>
              <a:buFont typeface="Arial"/>
              <a:buChar char="•"/>
            </a:pPr>
            <a:r>
              <a:rPr lang="en-US" sz="3210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Step 10: Close the window to exit.</a:t>
            </a:r>
          </a:p>
          <a:p>
            <a:pPr algn="l">
              <a:lnSpc>
                <a:spcPts val="4495"/>
              </a:lnSpc>
            </a:pPr>
            <a:endParaRPr lang="en-US" sz="3210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V="1">
            <a:off x="6205750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32900" y="1575023"/>
            <a:ext cx="17198964" cy="7847027"/>
          </a:xfrm>
          <a:custGeom>
            <a:avLst/>
            <a:gdLst/>
            <a:ahLst/>
            <a:cxnLst/>
            <a:rect l="l" t="t" r="r" b="b"/>
            <a:pathLst>
              <a:path w="17198964" h="7847027">
                <a:moveTo>
                  <a:pt x="0" y="0"/>
                </a:moveTo>
                <a:lnTo>
                  <a:pt x="17198963" y="0"/>
                </a:lnTo>
                <a:lnTo>
                  <a:pt x="17198963" y="7847027"/>
                </a:lnTo>
                <a:lnTo>
                  <a:pt x="0" y="78470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359543" y="529952"/>
            <a:ext cx="7103388" cy="1045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140"/>
              </a:lnSpc>
            </a:pPr>
            <a:r>
              <a:rPr lang="en-US" sz="720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CODE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937854" y="1748430"/>
            <a:ext cx="7350146" cy="1471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6033" lvl="1" indent="-303017" algn="just">
              <a:lnSpc>
                <a:spcPts val="3929"/>
              </a:lnSpc>
              <a:buAutoNum type="arabicPeriod"/>
            </a:pPr>
            <a:r>
              <a:rPr lang="en-US" sz="2807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Node Class: </a:t>
            </a:r>
          </a:p>
          <a:p>
            <a:pPr algn="ctr">
              <a:lnSpc>
                <a:spcPts val="3929"/>
              </a:lnSpc>
            </a:pPr>
            <a:r>
              <a:rPr lang="en-US" sz="2807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Handles position, neighbors, and states.</a:t>
            </a:r>
          </a:p>
          <a:p>
            <a:pPr algn="just">
              <a:lnSpc>
                <a:spcPts val="3929"/>
              </a:lnSpc>
            </a:pPr>
            <a:endParaRPr lang="en-US" sz="2807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512</Words>
  <Application>Microsoft Office PowerPoint</Application>
  <PresentationFormat>Custom</PresentationFormat>
  <Paragraphs>79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Glacial Indifference Bold</vt:lpstr>
      <vt:lpstr>HK Grotesk Bold Italics</vt:lpstr>
      <vt:lpstr>HK Grotesk</vt:lpstr>
      <vt:lpstr>Arial</vt:lpstr>
      <vt:lpstr>HK Grotesk Italics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Green Modern Artificial Intelligence Presentation</dc:title>
  <cp:lastModifiedBy>Ashutosh Tayade</cp:lastModifiedBy>
  <cp:revision>2</cp:revision>
  <dcterms:created xsi:type="dcterms:W3CDTF">2006-08-16T00:00:00Z</dcterms:created>
  <dcterms:modified xsi:type="dcterms:W3CDTF">2025-03-27T05:30:46Z</dcterms:modified>
  <dc:identifier>DAGi2B0aejg</dc:identifier>
</cp:coreProperties>
</file>

<file path=docProps/thumbnail.jpeg>
</file>